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2" r:id="rId2"/>
    <p:sldId id="283" r:id="rId3"/>
    <p:sldId id="291" r:id="rId4"/>
    <p:sldId id="297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537" autoAdjust="0"/>
  </p:normalViewPr>
  <p:slideViewPr>
    <p:cSldViewPr snapToGrid="0">
      <p:cViewPr>
        <p:scale>
          <a:sx n="58" d="100"/>
          <a:sy n="58" d="100"/>
        </p:scale>
        <p:origin x="516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02T10:26:33.765" idx="2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2019/02/02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2019/02/02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xmlns="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xmlns="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5" Type="http://schemas.openxmlformats.org/officeDocument/2006/relationships/image" Target="../media/image23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3541"/>
          <a:stretch>
            <a:fillRect/>
          </a:stretch>
        </p:blipFill>
        <p:spPr>
          <a:xfrm>
            <a:off x="0" y="0"/>
            <a:ext cx="10655455" cy="6858000"/>
          </a:xfr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0" y="3657601"/>
            <a:ext cx="4005330" cy="2691684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 smtClean="0"/>
              <a:t>Smart Contract    </a:t>
            </a:r>
          </a:p>
          <a:p>
            <a:r>
              <a:rPr lang="en-ZA" dirty="0" smtClean="0"/>
              <a:t> &amp;</a:t>
            </a:r>
          </a:p>
          <a:p>
            <a:r>
              <a:rPr lang="en-ZA" dirty="0" smtClean="0"/>
              <a:t>Real -Estate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5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9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0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3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5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37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3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1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xmlns="" id="{85E0D4E1-E389-4671-B0E7-165A10A05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xmlns="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" r="6091"/>
          <a:stretch>
            <a:fillRect/>
          </a:stretch>
        </p:blipFill>
        <p:spPr/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6" name="Graphic 7" descr="User" title="Icon - Presenter Name">
            <a:extLst>
              <a:ext uri="{FF2B5EF4-FFF2-40B4-BE49-F238E27FC236}">
                <a16:creationId xmlns:a16="http://schemas.microsoft.com/office/drawing/2014/main" xmlns="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32207" y="3727702"/>
            <a:ext cx="218900" cy="218900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58021" y="3701353"/>
            <a:ext cx="3521514" cy="288000"/>
          </a:xfrm>
        </p:spPr>
        <p:txBody>
          <a:bodyPr/>
          <a:lstStyle/>
          <a:p>
            <a:r>
              <a:rPr lang="en-ZA" dirty="0" smtClean="0"/>
              <a:t>Creation For Innovation</a:t>
            </a:r>
            <a:endParaRPr lang="en-ZA" dirty="0"/>
          </a:p>
        </p:txBody>
      </p:sp>
      <p:pic>
        <p:nvPicPr>
          <p:cNvPr id="29" name="Graphic 9" descr="Smart Phone" title="Icon - Presenter Phone Number">
            <a:extLst>
              <a:ext uri="{FF2B5EF4-FFF2-40B4-BE49-F238E27FC236}">
                <a16:creationId xmlns:a16="http://schemas.microsoft.com/office/drawing/2014/main" xmlns="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532207" y="4170793"/>
            <a:ext cx="218900" cy="218900"/>
          </a:xfrm>
          <a:prstGeom prst="rect">
            <a:avLst/>
          </a:prstGeom>
        </p:spPr>
      </p:pic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58021" y="4160536"/>
            <a:ext cx="3521514" cy="288000"/>
          </a:xfrm>
        </p:spPr>
        <p:txBody>
          <a:bodyPr/>
          <a:lstStyle/>
          <a:p>
            <a:r>
              <a:rPr lang="en-ZA" dirty="0" smtClean="0"/>
              <a:t>+</a:t>
            </a:r>
            <a:r>
              <a:rPr lang="en-ZA" dirty="0" smtClean="0"/>
              <a:t>91 9116519139</a:t>
            </a:r>
            <a:endParaRPr lang="en-ZA" dirty="0"/>
          </a:p>
        </p:txBody>
      </p:sp>
      <p:pic>
        <p:nvPicPr>
          <p:cNvPr id="34" name="Graphic 8" descr="Envelope" title="Icon Presenter Email">
            <a:extLst>
              <a:ext uri="{FF2B5EF4-FFF2-40B4-BE49-F238E27FC236}">
                <a16:creationId xmlns:a16="http://schemas.microsoft.com/office/drawing/2014/main" xmlns="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532207" y="4643994"/>
            <a:ext cx="218900" cy="218900"/>
          </a:xfrm>
          <a:prstGeom prst="rect">
            <a:avLst/>
          </a:prstGeom>
        </p:spPr>
      </p:pic>
      <p:sp>
        <p:nvSpPr>
          <p:cNvPr id="36" name="Text Placeholder 5">
            <a:extLst>
              <a:ext uri="{FF2B5EF4-FFF2-40B4-BE49-F238E27FC236}">
                <a16:creationId xmlns:a16="http://schemas.microsoft.com/office/drawing/2014/main" xmlns="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4419" y="4589582"/>
            <a:ext cx="3521514" cy="288000"/>
          </a:xfrm>
        </p:spPr>
        <p:txBody>
          <a:bodyPr/>
          <a:lstStyle/>
          <a:p>
            <a:r>
              <a:rPr lang="en-ZA" dirty="0" smtClean="0"/>
              <a:t>piyush92mantri@gmail.com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052" y="812558"/>
            <a:ext cx="2041520" cy="432000"/>
          </a:xfrm>
        </p:spPr>
        <p:txBody>
          <a:bodyPr/>
          <a:lstStyle/>
          <a:p>
            <a:r>
              <a:rPr lang="en-ZA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2849880"/>
            <a:ext cx="5293217" cy="3663829"/>
          </a:xfrm>
        </p:spPr>
        <p:txBody>
          <a:bodyPr/>
          <a:lstStyle/>
          <a:p>
            <a:r>
              <a:rPr lang="en-US" sz="2400" dirty="0" smtClean="0"/>
              <a:t>In </a:t>
            </a:r>
            <a:r>
              <a:rPr lang="en-US" sz="2400" dirty="0"/>
              <a:t>recent years, </a:t>
            </a:r>
            <a:r>
              <a:rPr lang="en-US" sz="2400" dirty="0" err="1"/>
              <a:t>Blockchain</a:t>
            </a:r>
            <a:r>
              <a:rPr lang="en-US" sz="2400" dirty="0"/>
              <a:t> has received considerable attention from many researchers and government institutions. This </a:t>
            </a:r>
            <a:r>
              <a:rPr lang="en-US" sz="2400" dirty="0" smtClean="0"/>
              <a:t>problem </a:t>
            </a:r>
            <a:r>
              <a:rPr lang="en-US" sz="2400" dirty="0"/>
              <a:t>aims to present the </a:t>
            </a:r>
            <a:r>
              <a:rPr lang="en-US" sz="2400" dirty="0" err="1"/>
              <a:t>Blockchain</a:t>
            </a:r>
            <a:r>
              <a:rPr lang="en-US" sz="2400" dirty="0"/>
              <a:t> and smart contract for a specific domain which is real estate. A detailed design of smart contract is </a:t>
            </a:r>
            <a:r>
              <a:rPr lang="en-US" sz="2400" dirty="0" smtClean="0"/>
              <a:t>presented.</a:t>
            </a:r>
            <a:endParaRPr lang="en-ZA" sz="2400" dirty="0"/>
          </a:p>
        </p:txBody>
      </p:sp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xmlns="" id="{764DA446-807B-4C83-BB5A-59E3FABC93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xmlns="" id="{F28CDBF8-0191-43F9-98FE-B98B08813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17" name="TextBox 16"/>
          <p:cNvSpPr txBox="1"/>
          <p:nvPr/>
        </p:nvSpPr>
        <p:spPr>
          <a:xfrm>
            <a:off x="98830" y="1530195"/>
            <a:ext cx="433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TEAM NAME -    </a:t>
            </a:r>
            <a:r>
              <a:rPr lang="en-US" dirty="0" smtClean="0"/>
              <a:t>CREATION FOR INNOVATION</a:t>
            </a:r>
          </a:p>
          <a:p>
            <a:r>
              <a:rPr lang="en-US" b="1" dirty="0" smtClean="0"/>
              <a:t>TEAM LEADER -    </a:t>
            </a:r>
            <a:r>
              <a:rPr lang="en-US" dirty="0" smtClean="0"/>
              <a:t>PIYUSH MANTRI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829" y="6154171"/>
            <a:ext cx="723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KEYWORDS </a:t>
            </a:r>
            <a:r>
              <a:rPr lang="en-US" dirty="0" smtClean="0"/>
              <a:t>-    </a:t>
            </a:r>
            <a:r>
              <a:rPr lang="en-US" dirty="0" err="1" smtClean="0"/>
              <a:t>Blockchain</a:t>
            </a:r>
            <a:r>
              <a:rPr lang="en-US" dirty="0"/>
              <a:t>, </a:t>
            </a:r>
            <a:r>
              <a:rPr lang="en-US" dirty="0" err="1"/>
              <a:t>Ethereum</a:t>
            </a:r>
            <a:r>
              <a:rPr lang="en-US" dirty="0"/>
              <a:t>, Smart Contract, Smart City, Real Estate 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8" r="25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Our </a:t>
            </a:r>
            <a:r>
              <a:rPr lang="en-ZA" dirty="0" smtClean="0"/>
              <a:t>Current Issue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88992" y="986550"/>
            <a:ext cx="5415008" cy="6104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Lack of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Tampering of the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Difficulty in Property Search &amp;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Centralized Recordkeeping &amp; Intermediates</a:t>
            </a:r>
            <a:endParaRPr lang="en-Z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5" y="2660413"/>
            <a:ext cx="5391902" cy="3391373"/>
          </a:xfrm>
        </p:spPr>
      </p:pic>
      <p:sp>
        <p:nvSpPr>
          <p:cNvPr id="66" name="Freeform 5" descr="Hollow accent block">
            <a:extLst>
              <a:ext uri="{FF2B5EF4-FFF2-40B4-BE49-F238E27FC236}">
                <a16:creationId xmlns:a16="http://schemas.microsoft.com/office/drawing/2014/main" xmlns="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7" name="Freeform 5" descr="Solid accent block">
            <a:extLst>
              <a:ext uri="{FF2B5EF4-FFF2-40B4-BE49-F238E27FC236}">
                <a16:creationId xmlns:a16="http://schemas.microsoft.com/office/drawing/2014/main" xmlns="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0" r="18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Our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We propose a design methodology for the smart contract which enables development of different use cases using </a:t>
            </a:r>
            <a:r>
              <a:rPr lang="en-US" dirty="0" err="1"/>
              <a:t>Blockchain</a:t>
            </a:r>
            <a:r>
              <a:rPr lang="en-US" dirty="0"/>
              <a:t> technology. A detailed state finite functions and processes are described for a specific use case providing noteworthy contributions to real estate domain. In this frame, the </a:t>
            </a:r>
            <a:r>
              <a:rPr lang="en-US" dirty="0" err="1"/>
              <a:t>blockchain</a:t>
            </a:r>
            <a:r>
              <a:rPr lang="en-US" dirty="0"/>
              <a:t> becomes the enabler for the development of paperless layer for all city transactions, in a secure fashion for the optimum management of the smart city’s assets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2" r="14642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3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6" r="12266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2" r="18152"/>
          <a:stretch>
            <a:fillRect/>
          </a:stretch>
        </p:blipFill>
        <p:spPr/>
      </p:pic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6" y="3295020"/>
            <a:ext cx="5464013" cy="3558848"/>
          </a:xfrm>
        </p:spPr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DATA FLOW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2" name="AutoShape 4" descr="Clipboar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6" descr="Clipboard fre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8" descr="Clipboard free icon"/>
          <p:cNvSpPr>
            <a:spLocks noChangeAspect="1" noChangeArrowheads="1"/>
          </p:cNvSpPr>
          <p:nvPr/>
        </p:nvSpPr>
        <p:spPr bwMode="auto">
          <a:xfrm>
            <a:off x="3547166" y="2620211"/>
            <a:ext cx="4715683" cy="471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0" descr="Clipboard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9524" y="1309300"/>
            <a:ext cx="1182774" cy="8322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ADD LAND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762298" y="1737918"/>
            <a:ext cx="1296785" cy="8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862050" y="1357890"/>
            <a:ext cx="1097280" cy="26237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OWNER ADD.</a:t>
            </a:r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3059082" y="864000"/>
            <a:ext cx="2840587" cy="164847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374967" y="1331189"/>
            <a:ext cx="2094808" cy="3717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  <a:lumOff val="25000"/>
                  </a:schemeClr>
                </a:solidFill>
              </a:rPr>
              <a:t>LOCATION</a:t>
            </a:r>
            <a:endParaRPr lang="en-US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74967" y="1895301"/>
            <a:ext cx="2094807" cy="421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  <a:lumOff val="25000"/>
                  </a:schemeClr>
                </a:solidFill>
              </a:rPr>
              <a:t>COST</a:t>
            </a:r>
            <a:endParaRPr lang="en-US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899669" y="1620269"/>
            <a:ext cx="12967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196453" y="312738"/>
            <a:ext cx="2413060" cy="29458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97143" y="864000"/>
            <a:ext cx="2011679" cy="44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  <a:lumOff val="25000"/>
                  </a:schemeClr>
                </a:solidFill>
              </a:rPr>
              <a:t>OWNER ADDRESS</a:t>
            </a:r>
            <a:endParaRPr lang="en-US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398327" y="1442566"/>
            <a:ext cx="2011679" cy="4527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  <a:lumOff val="25000"/>
                  </a:schemeClr>
                </a:solidFill>
              </a:rPr>
              <a:t>LOCATION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398326" y="2028568"/>
            <a:ext cx="2011679" cy="4454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  <a:lumOff val="25000"/>
                  </a:schemeClr>
                </a:solidFill>
              </a:rPr>
              <a:t>COST</a:t>
            </a:r>
            <a:endParaRPr lang="en-US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98326" y="2607285"/>
            <a:ext cx="2011679" cy="452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  <a:lumOff val="25000"/>
                  </a:schemeClr>
                </a:solidFill>
              </a:rPr>
              <a:t>LAND ID</a:t>
            </a:r>
            <a:endParaRPr lang="en-US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519361" y="3258590"/>
            <a:ext cx="9497" cy="980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827409" y="4239491"/>
            <a:ext cx="1964984" cy="12151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BLOCKCHAIN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79524" y="4466348"/>
            <a:ext cx="1241771" cy="773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UPDATE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62050" y="4739461"/>
            <a:ext cx="5965359" cy="31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506411" y="4174196"/>
            <a:ext cx="2352503" cy="5652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OWNER ADDRESS</a:t>
            </a:r>
            <a:endParaRPr lang="en-US" dirty="0"/>
          </a:p>
        </p:txBody>
      </p:sp>
      <p:cxnSp>
        <p:nvCxnSpPr>
          <p:cNvPr id="48" name="Elbow Connector 47"/>
          <p:cNvCxnSpPr/>
          <p:nvPr/>
        </p:nvCxnSpPr>
        <p:spPr>
          <a:xfrm rot="10800000" flipV="1">
            <a:off x="7380287" y="5951337"/>
            <a:ext cx="1152881" cy="7267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535206" y="5454670"/>
            <a:ext cx="14358" cy="520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4821380" y="4917162"/>
            <a:ext cx="2542511" cy="19730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162538" y="5426651"/>
            <a:ext cx="1849954" cy="4031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LAND 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166699" y="5889242"/>
            <a:ext cx="1858601" cy="4494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162538" y="6420051"/>
            <a:ext cx="1849953" cy="3887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ound Same Side Corner Rectangle 58"/>
          <p:cNvSpPr/>
          <p:nvPr/>
        </p:nvSpPr>
        <p:spPr>
          <a:xfrm>
            <a:off x="7465234" y="398088"/>
            <a:ext cx="1875495" cy="366552"/>
          </a:xfrm>
          <a:prstGeom prst="round2SameRect">
            <a:avLst/>
          </a:prstGeom>
          <a:solidFill>
            <a:schemeClr val="accent5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60" name="Round Same Side Corner Rectangle 59"/>
          <p:cNvSpPr/>
          <p:nvPr/>
        </p:nvSpPr>
        <p:spPr>
          <a:xfrm>
            <a:off x="3547166" y="899189"/>
            <a:ext cx="1693250" cy="331474"/>
          </a:xfrm>
          <a:prstGeom prst="round2SameRect">
            <a:avLst/>
          </a:prstGeom>
          <a:solidFill>
            <a:schemeClr val="accent5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61" name="Round Same Side Corner Rectangle 60"/>
          <p:cNvSpPr/>
          <p:nvPr/>
        </p:nvSpPr>
        <p:spPr>
          <a:xfrm>
            <a:off x="5162538" y="5070763"/>
            <a:ext cx="1849953" cy="290437"/>
          </a:xfrm>
          <a:prstGeom prst="round2SameRect">
            <a:avLst/>
          </a:prstGeom>
          <a:solidFill>
            <a:schemeClr val="accent5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5" name="Rectangle 4"/>
          <p:cNvSpPr/>
          <p:nvPr/>
        </p:nvSpPr>
        <p:spPr>
          <a:xfrm>
            <a:off x="532015" y="515389"/>
            <a:ext cx="1712421" cy="9642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TRANSFER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2244436" y="980902"/>
            <a:ext cx="2161309" cy="1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48097" y="515389"/>
            <a:ext cx="1753986" cy="40732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BUYER ADDRESS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05744" y="515389"/>
            <a:ext cx="1945178" cy="1043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OWNER ADDRESS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REQUIRED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350922" y="997527"/>
            <a:ext cx="764773" cy="16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115695" y="113259"/>
            <a:ext cx="2410691" cy="26600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98327" y="719051"/>
            <a:ext cx="1866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98327" y="1037012"/>
            <a:ext cx="1866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98327" y="1353588"/>
            <a:ext cx="1866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8327" y="1686098"/>
            <a:ext cx="1866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87935" y="2018607"/>
            <a:ext cx="1866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387933" y="2307962"/>
            <a:ext cx="1866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98327" y="2550622"/>
            <a:ext cx="1866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47710" y="228599"/>
            <a:ext cx="160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CONTRACT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17276" y="746762"/>
            <a:ext cx="22070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smtClean="0"/>
              <a:t>VERIFICTION OF REQUEST , IS IT GENERATED BY OWNER ADDRESS OR NOT , IF NOT IT WIIL FAIL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534199" y="2263138"/>
            <a:ext cx="1512909" cy="123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059076" y="2938548"/>
            <a:ext cx="2543694" cy="18946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METAMASK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PAYMENT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PROCESS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606932" y="3809306"/>
            <a:ext cx="1629294" cy="3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/>
          <p:cNvSpPr/>
          <p:nvPr/>
        </p:nvSpPr>
        <p:spPr>
          <a:xfrm>
            <a:off x="7271551" y="2846413"/>
            <a:ext cx="2358747" cy="195903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CONFIRM?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Elbow Connector 42"/>
          <p:cNvCxnSpPr/>
          <p:nvPr/>
        </p:nvCxnSpPr>
        <p:spPr>
          <a:xfrm rot="10800000" flipV="1">
            <a:off x="7271551" y="5137264"/>
            <a:ext cx="1186642" cy="7148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450924" y="4833158"/>
            <a:ext cx="1" cy="298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199326" y="3809306"/>
            <a:ext cx="0" cy="117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1" idx="3"/>
          </p:cNvCxnSpPr>
          <p:nvPr/>
        </p:nvCxnSpPr>
        <p:spPr>
          <a:xfrm flipV="1">
            <a:off x="9630298" y="3809306"/>
            <a:ext cx="1569028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064164" y="3345872"/>
            <a:ext cx="606833" cy="3075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717327" y="4751067"/>
            <a:ext cx="603709" cy="2985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270269" y="5565717"/>
            <a:ext cx="2001282" cy="6068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TRANSFERED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759142" y="4982441"/>
            <a:ext cx="1968514" cy="6362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REJECTED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142"/>
            <a:ext cx="12070079" cy="56621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4386" y="-31189"/>
            <a:ext cx="382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WORKING</a:t>
            </a:r>
            <a:endParaRPr 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4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3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5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266</Words>
  <Application>Microsoft Office PowerPoint</Application>
  <PresentationFormat>Widescreen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Corbel</vt:lpstr>
      <vt:lpstr>Times New Roman</vt:lpstr>
      <vt:lpstr>Office Theme</vt:lpstr>
      <vt:lpstr>PowerPoint Presentation</vt:lpstr>
      <vt:lpstr>About Us</vt:lpstr>
      <vt:lpstr>Our Current Issue</vt:lpstr>
      <vt:lpstr>Our Product</vt:lpstr>
      <vt:lpstr> DATA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2019-02-02T18:06:14Z</dcterms:created>
  <dcterms:modified xsi:type="dcterms:W3CDTF">2019-02-02T22:28:18Z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